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Arvo" panose="02000000000000000000" pitchFamily="2" charset="77"/>
      <p:regular r:id="rId21"/>
      <p:bold r:id="rId22"/>
      <p:italic r:id="rId23"/>
      <p:boldItalic r:id="rId24"/>
    </p:embeddedFont>
    <p:embeddedFont>
      <p:font typeface="Barlow Condensed" pitchFamily="2" charset="77"/>
      <p:regular r:id="rId25"/>
      <p:bold r:id="rId26"/>
      <p:italic r:id="rId27"/>
      <p:bold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0"/>
    <p:restoredTop sz="94667"/>
  </p:normalViewPr>
  <p:slideViewPr>
    <p:cSldViewPr snapToGrid="0">
      <p:cViewPr varScale="1">
        <p:scale>
          <a:sx n="288" d="100"/>
          <a:sy n="288" d="100"/>
        </p:scale>
        <p:origin x="9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2e8f718bf_3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2e8f718bf_3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c264b3722_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c264b3722_6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b0a9a57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b0a9a57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c264b37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c264b37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c264b37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c264b37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Completely redesigned the user interface that the students interact with in lab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MATLAB front-end and a PYTHON back-end for communicating with the CYDAQ over serial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intuituve  design for students using it for the first time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Parameters adhere to the dependency requirements of the CYDAQ, so for instance you cannot have a digital output if the input is analog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support for generating signals with DAC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b0a9a57b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b0a9a57b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c264b372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c264b372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c264b3722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9c264b3722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Isaac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c264b3722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c264b3722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2e8f718bf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2e8f718bf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2e8f718bf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2e8f718bf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Isaac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b0a9a57b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b0a9a57b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Isaac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2e8f718bf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2e8f718bf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2e8f718b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2e8f718bf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357f881a3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357f881a3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c264b3722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9c264b3722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c264b3722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c264b3722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b0a9a57b9_6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b0a9a57b9_6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 rot="10800000" flipH="1">
            <a:off x="6396261" y="4059388"/>
            <a:ext cx="2761414" cy="1094590"/>
            <a:chOff x="5543377" y="-26649"/>
            <a:chExt cx="3613944" cy="1432522"/>
          </a:xfrm>
        </p:grpSpPr>
        <p:sp>
          <p:nvSpPr>
            <p:cNvPr id="52" name="Google Shape;52;p13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 rot="-5400000">
              <a:off x="8643319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 rot="-5400000">
              <a:off x="7265114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 rot="-5400000">
              <a:off x="7163986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13"/>
          <p:cNvSpPr txBox="1">
            <a:spLocks noGrp="1"/>
          </p:cNvSpPr>
          <p:nvPr>
            <p:ph type="ctrTitle"/>
          </p:nvPr>
        </p:nvSpPr>
        <p:spPr>
          <a:xfrm>
            <a:off x="4308049" y="2067485"/>
            <a:ext cx="3294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1868250" y="2708213"/>
            <a:ext cx="40203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13"/>
          <p:cNvCxnSpPr/>
          <p:nvPr/>
        </p:nvCxnSpPr>
        <p:spPr>
          <a:xfrm>
            <a:off x="5123700" y="2607238"/>
            <a:ext cx="40203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6" name="Google Shape;76;p13"/>
          <p:cNvGrpSpPr/>
          <p:nvPr/>
        </p:nvGrpSpPr>
        <p:grpSpPr>
          <a:xfrm rot="10800000" flipH="1">
            <a:off x="-452991" y="-26651"/>
            <a:ext cx="2192143" cy="1495179"/>
            <a:chOff x="-293169" y="3658798"/>
            <a:chExt cx="2192143" cy="1495179"/>
          </a:xfrm>
        </p:grpSpPr>
        <p:sp>
          <p:nvSpPr>
            <p:cNvPr id="77" name="Google Shape;77;p13"/>
            <p:cNvSpPr/>
            <p:nvPr/>
          </p:nvSpPr>
          <p:spPr>
            <a:xfrm rot="5400000">
              <a:off x="566876" y="4718563"/>
              <a:ext cx="402082" cy="46501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 rot="5400000">
              <a:off x="1460748" y="4750112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 rot="5400000">
              <a:off x="1135098" y="4642762"/>
              <a:ext cx="376514" cy="64591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 rot="5400000">
              <a:off x="813065" y="4375410"/>
              <a:ext cx="374712" cy="433031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 rot="5400000">
              <a:off x="597469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 rot="5400000">
              <a:off x="1460754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 rot="5400000">
              <a:off x="1128547" y="3961854"/>
              <a:ext cx="174931" cy="20159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 rot="5400000">
              <a:off x="1770825" y="4018351"/>
              <a:ext cx="118427" cy="137871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 rot="5400000">
              <a:off x="1135999" y="4268968"/>
              <a:ext cx="374712" cy="64591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 rot="5400000">
              <a:off x="1459847" y="4376318"/>
              <a:ext cx="374712" cy="431215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 rot="5400000">
              <a:off x="167191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 rot="5400000">
              <a:off x="-264008" y="3629645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 rot="5400000">
              <a:off x="-49317" y="4160717"/>
              <a:ext cx="374712" cy="862417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 rot="5400000">
              <a:off x="380972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 rot="5400000">
              <a:off x="519274" y="4454515"/>
              <a:ext cx="747608" cy="647717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 rot="5400000">
              <a:off x="139325" y="4533617"/>
              <a:ext cx="374712" cy="862403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ddec20-14.sd.ece.iastate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ctrTitle"/>
          </p:nvPr>
        </p:nvSpPr>
        <p:spPr>
          <a:xfrm>
            <a:off x="5066025" y="1171300"/>
            <a:ext cx="37959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400" b="1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Introduction of Real-World Signals and Systems</a:t>
            </a:r>
            <a:r>
              <a:rPr lang="en" sz="2400" b="1">
                <a:solidFill>
                  <a:srgbClr val="CC412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lang="en" sz="2400">
                <a:solidFill>
                  <a:srgbClr val="CC412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into ECpE DSP Laboratory Curriculum</a:t>
            </a:r>
            <a:endParaRPr sz="2400">
              <a:solidFill>
                <a:srgbClr val="CC4125"/>
              </a:solidFill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5066024" y="2691700"/>
            <a:ext cx="2801349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Members:</a:t>
            </a:r>
            <a:endParaRPr dirty="0">
              <a:solidFill>
                <a:srgbClr val="99999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Brady A.		Max K.</a:t>
            </a: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Sam B.		Emily L.</a:t>
            </a: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Mitchell H.	Isaac R.</a:t>
            </a: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270825" y="3655700"/>
            <a:ext cx="47016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Team: 	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SDDEC20-14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Advisor: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	Matthew Post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Client:</a:t>
            </a:r>
            <a:r>
              <a:rPr lang="en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	Matthew Post</a:t>
            </a:r>
            <a:b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</a:b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Website:  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 u="sng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http://sddec20-14.sd.ece.iastate.edu/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Contact:</a:t>
            </a:r>
            <a:r>
              <a:rPr lang="en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	sddec20-14@iastate.edu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949" y="1466850"/>
            <a:ext cx="2694002" cy="168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324950" y="296825"/>
            <a:ext cx="70932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Hardware: PMOD Upgrade for Legacy Models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9" name="Google Shape;189;p23"/>
          <p:cNvSpPr txBox="1">
            <a:spLocks noGrp="1"/>
          </p:cNvSpPr>
          <p:nvPr>
            <p:ph type="body" idx="1"/>
          </p:nvPr>
        </p:nvSpPr>
        <p:spPr>
          <a:xfrm>
            <a:off x="572075" y="914950"/>
            <a:ext cx="48486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Features: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Mounts directly to revision 1 boards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Fully implements ADC and DAC circuitry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GPIO pinout matched to revision 2 firmware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Stand-alone power management 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3124" y="2836451"/>
            <a:ext cx="4645800" cy="2123700"/>
          </a:xfrm>
          <a:prstGeom prst="roundRect">
            <a:avLst>
              <a:gd name="adj" fmla="val 4559"/>
            </a:avLst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70" y="2836450"/>
            <a:ext cx="2803800" cy="2123700"/>
          </a:xfrm>
          <a:prstGeom prst="roundRect">
            <a:avLst>
              <a:gd name="adj" fmla="val 4945"/>
            </a:avLst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3925" y="1068875"/>
            <a:ext cx="2334999" cy="16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Software: Firmware &amp; FPGA Design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98" name="Google Shape;198;p24"/>
          <p:cNvSpPr txBox="1">
            <a:spLocks noGrp="1"/>
          </p:cNvSpPr>
          <p:nvPr>
            <p:ph type="body" idx="1"/>
          </p:nvPr>
        </p:nvSpPr>
        <p:spPr>
          <a:xfrm>
            <a:off x="420350" y="1276825"/>
            <a:ext cx="4626600" cy="3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FPGA Design: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 b="1">
                <a:solidFill>
                  <a:srgbClr val="D9D9D9"/>
                </a:solidFill>
              </a:rPr>
              <a:t>SPI controller</a:t>
            </a:r>
            <a:endParaRPr sz="1700" b="1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Communicate with 16-bit DAC and 12-bit ADC</a:t>
            </a:r>
            <a:endParaRPr sz="1700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50MHz bus</a:t>
            </a:r>
            <a:br>
              <a:rPr lang="en" sz="1700">
                <a:solidFill>
                  <a:srgbClr val="D9D9D9"/>
                </a:solidFill>
              </a:rPr>
            </a:b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 b="1">
                <a:solidFill>
                  <a:srgbClr val="D9D9D9"/>
                </a:solidFill>
              </a:rPr>
              <a:t>PWM generator</a:t>
            </a:r>
            <a:endParaRPr sz="1700" b="1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Low-speed PWM for sensor &amp; servo control</a:t>
            </a:r>
            <a:endParaRPr sz="1700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Custom core designed for CyDAQ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l="43968"/>
          <a:stretch/>
        </p:blipFill>
        <p:spPr>
          <a:xfrm>
            <a:off x="5619750" y="2732500"/>
            <a:ext cx="3295800" cy="2159700"/>
          </a:xfrm>
          <a:prstGeom prst="roundRect">
            <a:avLst>
              <a:gd name="adj" fmla="val 5526"/>
            </a:avLst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 rotWithShape="1">
          <a:blip r:embed="rId4">
            <a:alphaModFix/>
          </a:blip>
          <a:srcRect l="8608" r="41079"/>
          <a:stretch/>
        </p:blipFill>
        <p:spPr>
          <a:xfrm>
            <a:off x="6076718" y="298850"/>
            <a:ext cx="2774400" cy="2159700"/>
          </a:xfrm>
          <a:prstGeom prst="roundRect">
            <a:avLst>
              <a:gd name="adj" fmla="val 490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Software: Firmware &amp; FPGA Design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06" name="Google Shape;206;p25"/>
          <p:cNvSpPr txBox="1">
            <a:spLocks noGrp="1"/>
          </p:cNvSpPr>
          <p:nvPr>
            <p:ph type="body" idx="1"/>
          </p:nvPr>
        </p:nvSpPr>
        <p:spPr>
          <a:xfrm>
            <a:off x="420350" y="1276825"/>
            <a:ext cx="5248200" cy="3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Firmware: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 b="1">
                <a:solidFill>
                  <a:srgbClr val="D9D9D9"/>
                </a:solidFill>
              </a:rPr>
              <a:t>Interrupt-based firmware</a:t>
            </a:r>
            <a:endParaRPr sz="1700" b="1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ISRs to process ADC and DAC operations</a:t>
            </a:r>
            <a:endParaRPr sz="1700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Passive loop to poll UART in background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 b="1">
                <a:solidFill>
                  <a:srgbClr val="D9D9D9"/>
                </a:solidFill>
              </a:rPr>
              <a:t>SPI controller drivers</a:t>
            </a:r>
            <a:endParaRPr sz="1700" b="1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Configure SPI controller in FPGA fabric</a:t>
            </a:r>
            <a:endParaRPr sz="1700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Receive DAC datasets from lab PC</a:t>
            </a:r>
            <a:endParaRPr sz="1700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Drive DAC and read external ADC</a:t>
            </a:r>
            <a:endParaRPr sz="1700">
              <a:solidFill>
                <a:srgbClr val="D9D9D9"/>
              </a:solidFill>
            </a:endParaRPr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■"/>
            </a:pPr>
            <a:r>
              <a:rPr lang="en" sz="1700">
                <a:solidFill>
                  <a:srgbClr val="D9D9D9"/>
                </a:solidFill>
              </a:rPr>
              <a:t>Periodic with timers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207" name="Google Shape;2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175" y="1505425"/>
            <a:ext cx="3030900" cy="2184300"/>
          </a:xfrm>
          <a:prstGeom prst="roundRect">
            <a:avLst>
              <a:gd name="adj" fmla="val 494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Software: PC User Interface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13" name="Google Shape;213;p26"/>
          <p:cNvSpPr txBox="1">
            <a:spLocks noGrp="1"/>
          </p:cNvSpPr>
          <p:nvPr>
            <p:ph type="body" idx="1"/>
          </p:nvPr>
        </p:nvSpPr>
        <p:spPr>
          <a:xfrm>
            <a:off x="324950" y="1162525"/>
            <a:ext cx="4151700" cy="3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Front-end in MATLAB, back-end in PYTHON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Provides step-by-step direction on picking the right parameters for the CyDAQ to run on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User proof: Mixer will not allow you to configure the CyDAQ with an invalid set of parameters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Simple design for students using it for the first time</a:t>
            </a:r>
            <a:endParaRPr sz="1600">
              <a:solidFill>
                <a:srgbClr val="D9D9D9"/>
              </a:solidFill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175" y="2457448"/>
            <a:ext cx="3051900" cy="2421600"/>
          </a:xfrm>
          <a:prstGeom prst="roundRect">
            <a:avLst>
              <a:gd name="adj" fmla="val 3010"/>
            </a:avLst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175" y="590550"/>
            <a:ext cx="3051899" cy="15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/>
          <p:nvPr/>
        </p:nvSpPr>
        <p:spPr>
          <a:xfrm flipH="1">
            <a:off x="7965150" y="1017975"/>
            <a:ext cx="930000" cy="30219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body" idx="1"/>
          </p:nvPr>
        </p:nvSpPr>
        <p:spPr>
          <a:xfrm>
            <a:off x="311700" y="1505750"/>
            <a:ext cx="4260300" cy="21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4125"/>
                </a:solidFill>
              </a:rPr>
              <a:t>EE 224 Labs</a:t>
            </a:r>
            <a:endParaRPr b="1">
              <a:solidFill>
                <a:srgbClr val="CC4125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Introduction to CyDAQ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Introduction to Noise Filtering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Image Restoration Lab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Heart Rate Project Lab</a:t>
            </a:r>
            <a:endParaRPr sz="1600">
              <a:solidFill>
                <a:srgbClr val="D9D9D9"/>
              </a:solidFill>
            </a:endParaRPr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11706" y="33557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Labs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4709475" y="1505750"/>
            <a:ext cx="4094100" cy="21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CC4125"/>
                </a:solidFill>
              </a:rPr>
              <a:t>EE 324</a:t>
            </a:r>
            <a:endParaRPr sz="1600">
              <a:solidFill>
                <a:srgbClr val="D9D9D9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2000"/>
              <a:buChar char="●"/>
            </a:pPr>
            <a:r>
              <a:rPr lang="en" sz="1600">
                <a:solidFill>
                  <a:srgbClr val="D9D9D9"/>
                </a:solidFill>
              </a:rPr>
              <a:t>Dynamic Systems Lab</a:t>
            </a:r>
            <a:endParaRPr sz="1600">
              <a:solidFill>
                <a:srgbClr val="D9D9D9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Char char="●"/>
            </a:pPr>
            <a:r>
              <a:rPr lang="en" sz="1600">
                <a:solidFill>
                  <a:srgbClr val="D9D9D9"/>
                </a:solidFill>
              </a:rPr>
              <a:t>Power Systems Design Lab</a:t>
            </a:r>
            <a:endParaRPr sz="1600">
              <a:solidFill>
                <a:srgbClr val="D9D9D9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Char char="●"/>
            </a:pPr>
            <a:r>
              <a:rPr lang="en" sz="1600">
                <a:solidFill>
                  <a:srgbClr val="D9D9D9"/>
                </a:solidFill>
              </a:rPr>
              <a:t>Control Systems I: Measuring Loop Response</a:t>
            </a:r>
            <a:endParaRPr sz="1600">
              <a:solidFill>
                <a:srgbClr val="D9D9D9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Char char="●"/>
            </a:pPr>
            <a:r>
              <a:rPr lang="en" sz="1600">
                <a:solidFill>
                  <a:srgbClr val="D9D9D9"/>
                </a:solidFill>
              </a:rPr>
              <a:t>Control Systems II: Controller Design</a:t>
            </a:r>
            <a:endParaRPr sz="16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/>
          <p:nvPr/>
        </p:nvSpPr>
        <p:spPr>
          <a:xfrm>
            <a:off x="6406000" y="0"/>
            <a:ext cx="2185500" cy="5143500"/>
          </a:xfrm>
          <a:prstGeom prst="rect">
            <a:avLst/>
          </a:prstGeom>
          <a:solidFill>
            <a:srgbClr val="CC41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title"/>
          </p:nvPr>
        </p:nvSpPr>
        <p:spPr>
          <a:xfrm>
            <a:off x="314781" y="148400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Labs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30" name="Google Shape;230;p28"/>
          <p:cNvPicPr preferRelativeResize="0"/>
          <p:nvPr/>
        </p:nvPicPr>
        <p:blipFill rotWithShape="1">
          <a:blip r:embed="rId3">
            <a:alphaModFix/>
          </a:blip>
          <a:srcRect t="8519" b="8519"/>
          <a:stretch/>
        </p:blipFill>
        <p:spPr>
          <a:xfrm>
            <a:off x="6486400" y="250075"/>
            <a:ext cx="2511600" cy="1473900"/>
          </a:xfrm>
          <a:prstGeom prst="roundRect">
            <a:avLst>
              <a:gd name="adj" fmla="val 4128"/>
            </a:avLst>
          </a:prstGeom>
          <a:noFill/>
          <a:ln>
            <a:noFill/>
          </a:ln>
        </p:spPr>
      </p:pic>
      <p:pic>
        <p:nvPicPr>
          <p:cNvPr id="231" name="Google Shape;23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48961" y="1234412"/>
            <a:ext cx="2254500" cy="1973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6037" y="2364525"/>
            <a:ext cx="1962000" cy="2541300"/>
          </a:xfrm>
          <a:prstGeom prst="roundRect">
            <a:avLst>
              <a:gd name="adj" fmla="val 4033"/>
            </a:avLst>
          </a:prstGeom>
          <a:noFill/>
          <a:ln>
            <a:noFill/>
          </a:ln>
        </p:spPr>
      </p:pic>
      <p:sp>
        <p:nvSpPr>
          <p:cNvPr id="233" name="Google Shape;233;p28"/>
          <p:cNvSpPr txBox="1">
            <a:spLocks noGrp="1"/>
          </p:cNvSpPr>
          <p:nvPr>
            <p:ph type="body" idx="1"/>
          </p:nvPr>
        </p:nvSpPr>
        <p:spPr>
          <a:xfrm>
            <a:off x="314775" y="799125"/>
            <a:ext cx="5123100" cy="41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Labs: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Introduction to Noise Filtering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Filtering a noisy sound file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Identifying and implementing the correct filter using the CyDAQ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Heart Rate Project Lab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Open-ended design lab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Pulse Sensor input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100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Heart rate graph, BPM output</a:t>
            </a:r>
            <a:endParaRPr sz="1600"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/>
          <p:nvPr/>
        </p:nvSpPr>
        <p:spPr>
          <a:xfrm>
            <a:off x="6406000" y="0"/>
            <a:ext cx="2185500" cy="5143500"/>
          </a:xfrm>
          <a:prstGeom prst="rect">
            <a:avLst/>
          </a:prstGeom>
          <a:solidFill>
            <a:srgbClr val="CC41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Labs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0" name="Google Shape;240;p29"/>
          <p:cNvSpPr txBox="1">
            <a:spLocks noGrp="1"/>
          </p:cNvSpPr>
          <p:nvPr>
            <p:ph type="body" idx="1"/>
          </p:nvPr>
        </p:nvSpPr>
        <p:spPr>
          <a:xfrm>
            <a:off x="420350" y="1276825"/>
            <a:ext cx="5066700" cy="33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Labs: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Control Systems I: Measuring Loop Response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Parameter measurement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Power supply design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Control loop tuning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Application Notes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Control Systems II: Controller Design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System modeling and simulation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Tool-based controller design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Actual system implementation</a:t>
            </a:r>
            <a:endParaRPr sz="1600">
              <a:solidFill>
                <a:srgbClr val="D9D9D9"/>
              </a:solidFill>
            </a:endParaRPr>
          </a:p>
        </p:txBody>
      </p:sp>
      <p:pic>
        <p:nvPicPr>
          <p:cNvPr id="241" name="Google Shape;24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7875" y="283700"/>
            <a:ext cx="3072900" cy="2439000"/>
          </a:xfrm>
          <a:prstGeom prst="roundRect">
            <a:avLst>
              <a:gd name="adj" fmla="val 3217"/>
            </a:avLst>
          </a:prstGeom>
          <a:noFill/>
          <a:ln>
            <a:noFill/>
          </a:ln>
        </p:spPr>
      </p:pic>
      <p:pic>
        <p:nvPicPr>
          <p:cNvPr id="242" name="Google Shape;2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784" y="2571750"/>
            <a:ext cx="3664890" cy="274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/>
          <p:nvPr/>
        </p:nvSpPr>
        <p:spPr>
          <a:xfrm>
            <a:off x="6406000" y="0"/>
            <a:ext cx="2185500" cy="5143500"/>
          </a:xfrm>
          <a:prstGeom prst="rect">
            <a:avLst/>
          </a:prstGeom>
          <a:solidFill>
            <a:srgbClr val="CC41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body" idx="1"/>
          </p:nvPr>
        </p:nvSpPr>
        <p:spPr>
          <a:xfrm>
            <a:off x="417900" y="1276825"/>
            <a:ext cx="5988000" cy="3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Labs: </a:t>
            </a:r>
            <a:endParaRPr sz="17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Dynamic Systems Lab 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Complete lab redesign to incorporate hands on, real world examples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Analysis of an LC circuit step response, comparing theoretical and practical results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Mechanical oscillator spring system utilizing CyDAQ to sample data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Deriving differential equations for lab models</a:t>
            </a:r>
            <a:endParaRPr sz="16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rgbClr val="FFFFFF"/>
              </a:solidFill>
            </a:endParaRPr>
          </a:p>
        </p:txBody>
      </p:sp>
      <p:sp>
        <p:nvSpPr>
          <p:cNvPr id="249" name="Google Shape;249;p30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Labs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50" name="Google Shape;250;p30"/>
          <p:cNvPicPr preferRelativeResize="0"/>
          <p:nvPr/>
        </p:nvPicPr>
        <p:blipFill rotWithShape="1">
          <a:blip r:embed="rId3">
            <a:alphaModFix/>
          </a:blip>
          <a:srcRect l="734" t="1029"/>
          <a:stretch/>
        </p:blipFill>
        <p:spPr>
          <a:xfrm>
            <a:off x="5643250" y="101975"/>
            <a:ext cx="3104100" cy="1656300"/>
          </a:xfrm>
          <a:prstGeom prst="roundRect">
            <a:avLst>
              <a:gd name="adj" fmla="val 1903"/>
            </a:avLst>
          </a:prstGeom>
          <a:noFill/>
          <a:ln>
            <a:noFill/>
          </a:ln>
        </p:spPr>
      </p:pic>
      <p:pic>
        <p:nvPicPr>
          <p:cNvPr id="251" name="Google Shape;251;p30"/>
          <p:cNvPicPr preferRelativeResize="0"/>
          <p:nvPr/>
        </p:nvPicPr>
        <p:blipFill rotWithShape="1">
          <a:blip r:embed="rId4">
            <a:alphaModFix/>
          </a:blip>
          <a:srcRect l="33581" t="11822" r="36612" b="7804"/>
          <a:stretch/>
        </p:blipFill>
        <p:spPr>
          <a:xfrm>
            <a:off x="7091450" y="1679900"/>
            <a:ext cx="1135500" cy="2364600"/>
          </a:xfrm>
          <a:prstGeom prst="roundRect">
            <a:avLst>
              <a:gd name="adj" fmla="val 9180"/>
            </a:avLst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 rotWithShape="1">
          <a:blip r:embed="rId5">
            <a:alphaModFix/>
          </a:blip>
          <a:srcRect l="2767" r="2767"/>
          <a:stretch/>
        </p:blipFill>
        <p:spPr>
          <a:xfrm>
            <a:off x="5589900" y="3968299"/>
            <a:ext cx="3447300" cy="982800"/>
          </a:xfrm>
          <a:prstGeom prst="roundRect">
            <a:avLst>
              <a:gd name="adj" fmla="val 6559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/>
          <p:nvPr/>
        </p:nvSpPr>
        <p:spPr>
          <a:xfrm>
            <a:off x="1527900" y="4125100"/>
            <a:ext cx="60882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Thank you for listening!</a:t>
            </a:r>
            <a:endParaRPr sz="24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sz="29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31"/>
          <p:cNvSpPr txBox="1">
            <a:spLocks noGrp="1"/>
          </p:cNvSpPr>
          <p:nvPr>
            <p:ph type="body" idx="1"/>
          </p:nvPr>
        </p:nvSpPr>
        <p:spPr>
          <a:xfrm>
            <a:off x="360250" y="474150"/>
            <a:ext cx="37326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Summary: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Delivered hardware revision with functional upgrades fully implemented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Completed total redesign of front end GUI and backend firmware architecture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Produced several interactive labs connecting theory to practical application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 rotWithShape="1">
          <a:blip r:embed="rId3">
            <a:alphaModFix/>
          </a:blip>
          <a:srcRect l="9253" t="3975" r="19623"/>
          <a:stretch/>
        </p:blipFill>
        <p:spPr>
          <a:xfrm>
            <a:off x="4064150" y="150100"/>
            <a:ext cx="4771877" cy="362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373200" y="1227000"/>
            <a:ext cx="4025700" cy="25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CyDAQ is a </a:t>
            </a:r>
            <a:r>
              <a:rPr lang="en">
                <a:solidFill>
                  <a:srgbClr val="CC4125"/>
                </a:solidFill>
              </a:rPr>
              <a:t>hardware teaching platform</a:t>
            </a:r>
            <a:r>
              <a:rPr lang="en">
                <a:solidFill>
                  <a:srgbClr val="D9D9D9"/>
                </a:solidFill>
              </a:rPr>
              <a:t> designed for EE classes that contains onboard analog filters and interfaces for sampling data to a PC.</a:t>
            </a:r>
            <a:endParaRPr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C4125"/>
                </a:solidFill>
              </a:rPr>
              <a:t>Our goal</a:t>
            </a:r>
            <a:r>
              <a:rPr lang="en">
                <a:solidFill>
                  <a:srgbClr val="F5340B"/>
                </a:solidFill>
              </a:rPr>
              <a:t> </a:t>
            </a:r>
            <a:r>
              <a:rPr lang="en">
                <a:solidFill>
                  <a:srgbClr val="D9D9D9"/>
                </a:solidFill>
              </a:rPr>
              <a:t>is to design labs and supplemental hardware that connect core concepts to real world hardware.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 l="5487" r="7827"/>
          <a:stretch/>
        </p:blipFill>
        <p:spPr>
          <a:xfrm>
            <a:off x="4634950" y="1226999"/>
            <a:ext cx="3988474" cy="258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Targeted Curriculum (Short Term)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373200" y="1227000"/>
            <a:ext cx="3489000" cy="3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EE 224 (Signals &amp; Systems I):</a:t>
            </a:r>
            <a:endParaRPr>
              <a:solidFill>
                <a:srgbClr val="CC4125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D9D9D9"/>
                </a:solidFill>
              </a:rPr>
              <a:t>Intro to signal manipulation, LTI systems, Fourier analysis, and signal processing</a:t>
            </a:r>
            <a:endParaRPr sz="1400" i="1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Difficult, math heavy concepts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Lack of application and real-world context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Widely regarded as very difficult with little reward</a:t>
            </a:r>
            <a:endParaRPr sz="1600">
              <a:solidFill>
                <a:srgbClr val="D9D9D9"/>
              </a:solidFill>
            </a:endParaRPr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4693725" y="1227000"/>
            <a:ext cx="3549600" cy="3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EE 324 (Signals &amp; Systems II):</a:t>
            </a:r>
            <a:endParaRPr>
              <a:solidFill>
                <a:srgbClr val="CC4125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D9D9D9"/>
                </a:solidFill>
              </a:rPr>
              <a:t>Laplace &amp; Z transform, digital and analog filters, control system analysis</a:t>
            </a:r>
            <a:endParaRPr sz="1400" i="1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Abstract concepts with little real world context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Design-without-purpose approach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Control system analysis–all math, no implementation</a:t>
            </a:r>
            <a:endParaRPr sz="1600">
              <a:solidFill>
                <a:srgbClr val="D9D9D9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/>
          <p:nvPr/>
        </p:nvSpPr>
        <p:spPr>
          <a:xfrm>
            <a:off x="6801288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2846850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486100" y="1134100"/>
            <a:ext cx="1738500" cy="1649700"/>
          </a:xfrm>
          <a:prstGeom prst="roundRect">
            <a:avLst>
              <a:gd name="adj" fmla="val 16667"/>
            </a:avLst>
          </a:prstGeom>
          <a:solidFill>
            <a:srgbClr val="CC4125">
              <a:alpha val="45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11700" y="46645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Conceptual Sketch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377775" y="1106800"/>
            <a:ext cx="1738500" cy="1563000"/>
          </a:xfrm>
          <a:prstGeom prst="roundRect">
            <a:avLst>
              <a:gd name="adj" fmla="val 16667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Barlow Condensed"/>
                <a:ea typeface="Barlow Condensed"/>
                <a:cs typeface="Barlow Condensed"/>
                <a:sym typeface="Barlow Condensed"/>
              </a:rPr>
              <a:t>CyDAQ</a:t>
            </a:r>
            <a:endParaRPr sz="40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2361000" y="1177450"/>
            <a:ext cx="6373200" cy="1421700"/>
          </a:xfrm>
          <a:prstGeom prst="bracePair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2705938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Barlow Condensed"/>
                <a:ea typeface="Barlow Condensed"/>
                <a:cs typeface="Barlow Condensed"/>
                <a:sym typeface="Barlow Condensed"/>
              </a:rPr>
              <a:t>Software/Firmware</a:t>
            </a:r>
            <a:endParaRPr sz="2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4791513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4644263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Barlow Condensed"/>
                <a:ea typeface="Barlow Condensed"/>
                <a:cs typeface="Barlow Condensed"/>
                <a:sym typeface="Barlow Condensed"/>
              </a:rPr>
              <a:t>Hardware</a:t>
            </a:r>
            <a:endParaRPr sz="2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6692988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Barlow Condensed"/>
                <a:ea typeface="Barlow Condensed"/>
                <a:cs typeface="Barlow Condensed"/>
                <a:sym typeface="Barlow Condensed"/>
              </a:rPr>
              <a:t>Labs</a:t>
            </a:r>
            <a:endParaRPr sz="28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1" name="Google Shape;131;p17"/>
          <p:cNvSpPr/>
          <p:nvPr/>
        </p:nvSpPr>
        <p:spPr>
          <a:xfrm rot="5400000">
            <a:off x="3304600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/>
          <p:nvPr/>
        </p:nvSpPr>
        <p:spPr>
          <a:xfrm rot="5400000">
            <a:off x="5242925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7"/>
          <p:cNvSpPr/>
          <p:nvPr/>
        </p:nvSpPr>
        <p:spPr>
          <a:xfrm>
            <a:off x="2705950" y="31678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Embedded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2705950" y="363685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Graphical Interface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2705950" y="41059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FPGA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4687150" y="31678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Signal Routing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4687150" y="363685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Sampling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4687150" y="41059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Band-limiting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9" name="Google Shape;139;p17"/>
          <p:cNvSpPr/>
          <p:nvPr/>
        </p:nvSpPr>
        <p:spPr>
          <a:xfrm rot="5400000">
            <a:off x="7300325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6680525" y="316780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EE 224 &amp; 324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1" name="Google Shape;141;p17"/>
          <p:cNvSpPr/>
          <p:nvPr/>
        </p:nvSpPr>
        <p:spPr>
          <a:xfrm>
            <a:off x="6680525" y="363685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Learning Objectives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6680525" y="410590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Real-World Application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317225" y="465525"/>
            <a:ext cx="67665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Project Goals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>
            <a:off x="814825" y="1154850"/>
            <a:ext cx="7748100" cy="3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Create lab documents for EE 324 and EE 224</a:t>
            </a:r>
            <a:endParaRPr>
              <a:solidFill>
                <a:srgbClr val="CC4125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3 EE 224 Labs &amp; Final Project</a:t>
            </a:r>
            <a:endParaRPr sz="1600">
              <a:solidFill>
                <a:srgbClr val="CC4125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4 Labs for EE 324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Total Labs: 8</a:t>
            </a:r>
            <a:endParaRPr sz="16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Final CyDAQ device revision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Expand sampling bandwidth with SPI differential ADC</a:t>
            </a:r>
            <a:endParaRPr sz="1600">
              <a:solidFill>
                <a:srgbClr val="CC4125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Add SPI DAC to broaden application potential</a:t>
            </a:r>
            <a:endParaRPr sz="1600">
              <a:solidFill>
                <a:srgbClr val="CC4125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Revise FPGA firmware to increase speed and reliability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Integrate DAC and differential ADC drivers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>
                <a:solidFill>
                  <a:srgbClr val="D9D9D9"/>
                </a:solidFill>
              </a:rPr>
              <a:t>Complete redesign of the User Interface on MATLAB for intuitive use, and expandability </a:t>
            </a:r>
            <a:endParaRPr sz="1600">
              <a:solidFill>
                <a:srgbClr val="D9D9D9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324956" y="298000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Hardware: Upgrades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1"/>
          </p:nvPr>
        </p:nvSpPr>
        <p:spPr>
          <a:xfrm>
            <a:off x="324950" y="1109003"/>
            <a:ext cx="3764400" cy="3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Design Features: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Fully Differential Analog Front End with anti-aliasing filter and analog to digital converter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Digital to Analog Converter with 16 bit 5Vpp Buffered output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PMOD with new circuits fully implemented for legacy models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55" name="Google Shape;1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899" y="296950"/>
            <a:ext cx="4502899" cy="23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900" y="2883900"/>
            <a:ext cx="4502900" cy="1942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324950" y="296825"/>
            <a:ext cx="81618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Hardware: Anti - Aliasing Filter for ADC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1"/>
          </p:nvPr>
        </p:nvSpPr>
        <p:spPr>
          <a:xfrm>
            <a:off x="324950" y="1113725"/>
            <a:ext cx="3893700" cy="3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Design Features: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Multiple-feedback filter in series with differential LC low-pass filter for 60dB/decade roll-off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Fully differential, DC coupled to ADC, 50 Ohm termination match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FDA shares common mode with ADC measurement reference IC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650" y="1266125"/>
            <a:ext cx="4620549" cy="2888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324950" y="296825"/>
            <a:ext cx="79668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Hardware: ADC and DAC Implementation &amp; Layout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324950" y="1113725"/>
            <a:ext cx="3476400" cy="3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Design Features: 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Coaxial signal I/O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50MHz SPI communication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High-speed level translators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3MSPS Differential input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Active anti-aliasing filter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Buffered 5Vpp analog output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70" name="Google Shape;17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1800" y="1234492"/>
            <a:ext cx="5412250" cy="3044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/>
          <p:nvPr/>
        </p:nvSpPr>
        <p:spPr>
          <a:xfrm>
            <a:off x="6849129" y="1928138"/>
            <a:ext cx="1442700" cy="654900"/>
          </a:xfrm>
          <a:prstGeom prst="rect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1"/>
          <p:cNvSpPr/>
          <p:nvPr/>
        </p:nvSpPr>
        <p:spPr>
          <a:xfrm>
            <a:off x="5911369" y="3374554"/>
            <a:ext cx="1891800" cy="753900"/>
          </a:xfrm>
          <a:prstGeom prst="rect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1"/>
          <p:cNvSpPr txBox="1"/>
          <p:nvPr/>
        </p:nvSpPr>
        <p:spPr>
          <a:xfrm>
            <a:off x="7977550" y="1332925"/>
            <a:ext cx="703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b="1">
                <a:solidFill>
                  <a:srgbClr val="FFE599"/>
                </a:solidFill>
                <a:latin typeface="Montserrat"/>
                <a:ea typeface="Montserrat"/>
                <a:cs typeface="Montserrat"/>
                <a:sym typeface="Montserrat"/>
              </a:rPr>
              <a:t>ADC</a:t>
            </a:r>
            <a:endParaRPr>
              <a:solidFill>
                <a:srgbClr val="FFE599"/>
              </a:solidFill>
            </a:endParaRPr>
          </a:p>
        </p:txBody>
      </p:sp>
      <p:sp>
        <p:nvSpPr>
          <p:cNvPr id="174" name="Google Shape;174;p21"/>
          <p:cNvSpPr txBox="1"/>
          <p:nvPr/>
        </p:nvSpPr>
        <p:spPr>
          <a:xfrm>
            <a:off x="8086225" y="3824375"/>
            <a:ext cx="703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b="1">
                <a:solidFill>
                  <a:srgbClr val="FFE599"/>
                </a:solidFill>
                <a:latin typeface="Montserrat"/>
                <a:ea typeface="Montserrat"/>
                <a:cs typeface="Montserrat"/>
                <a:sym typeface="Montserrat"/>
              </a:rPr>
              <a:t>DAC</a:t>
            </a:r>
            <a:endParaRPr>
              <a:solidFill>
                <a:srgbClr val="FFE599"/>
              </a:solidFill>
            </a:endParaRPr>
          </a:p>
        </p:txBody>
      </p:sp>
      <p:cxnSp>
        <p:nvCxnSpPr>
          <p:cNvPr id="175" name="Google Shape;175;p21"/>
          <p:cNvCxnSpPr/>
          <p:nvPr/>
        </p:nvCxnSpPr>
        <p:spPr>
          <a:xfrm rot="10800000" flipH="1">
            <a:off x="7560850" y="1671775"/>
            <a:ext cx="483000" cy="256500"/>
          </a:xfrm>
          <a:prstGeom prst="straightConnector1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21"/>
          <p:cNvCxnSpPr/>
          <p:nvPr/>
        </p:nvCxnSpPr>
        <p:spPr>
          <a:xfrm>
            <a:off x="7803025" y="3717125"/>
            <a:ext cx="326700" cy="212100"/>
          </a:xfrm>
          <a:prstGeom prst="straightConnector1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324950" y="296825"/>
            <a:ext cx="79668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Hardware: Validation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324950" y="1113725"/>
            <a:ext cx="3476400" cy="3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Key Results: 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Full build success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50MHz SPI confirmed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Vocm / Vref levels good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Waveform generation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Waveform sampling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Faculty Demonstration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300" y="605525"/>
            <a:ext cx="4506300" cy="3794100"/>
          </a:xfrm>
          <a:prstGeom prst="roundRect">
            <a:avLst>
              <a:gd name="adj" fmla="val 214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898</Words>
  <Application>Microsoft Macintosh PowerPoint</Application>
  <PresentationFormat>On-screen Show (16:9)</PresentationFormat>
  <Paragraphs>176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Arvo</vt:lpstr>
      <vt:lpstr>Barlow Condensed</vt:lpstr>
      <vt:lpstr>Montserrat</vt:lpstr>
      <vt:lpstr>Simple Light</vt:lpstr>
      <vt:lpstr>Introduction of Real-World Signals and Systems into ECpE DSP Laboratory Curriculum</vt:lpstr>
      <vt:lpstr>CyDAQ</vt:lpstr>
      <vt:lpstr>Targeted Curriculum (Short Term)</vt:lpstr>
      <vt:lpstr>Conceptual Sketch</vt:lpstr>
      <vt:lpstr>Project Goals </vt:lpstr>
      <vt:lpstr>CyDAQ Hardware: Upgrades</vt:lpstr>
      <vt:lpstr>CyDAQ Hardware: Anti - Aliasing Filter for ADC</vt:lpstr>
      <vt:lpstr>CyDAQ Hardware: ADC and DAC Implementation &amp; Layout</vt:lpstr>
      <vt:lpstr>CyDAQ Hardware: Validation</vt:lpstr>
      <vt:lpstr>CyDAQ Hardware: PMOD Upgrade for Legacy Models</vt:lpstr>
      <vt:lpstr>CyDAQ Software: Firmware &amp; FPGA Design</vt:lpstr>
      <vt:lpstr>CyDAQ Software: Firmware &amp; FPGA Design</vt:lpstr>
      <vt:lpstr>CyDAQ Software: PC User Interface</vt:lpstr>
      <vt:lpstr>CyDAQ Labs</vt:lpstr>
      <vt:lpstr>CyDAQ Labs</vt:lpstr>
      <vt:lpstr>CyDAQ Labs</vt:lpstr>
      <vt:lpstr>CyDAQ Labs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Real-World Signals and Systems into ECpE DSP Laboratory Curriculum</dc:title>
  <cp:lastModifiedBy>Mitchell Hoppe</cp:lastModifiedBy>
  <cp:revision>1</cp:revision>
  <dcterms:modified xsi:type="dcterms:W3CDTF">2020-11-16T14:46:41Z</dcterms:modified>
</cp:coreProperties>
</file>